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60" r:id="rId4"/>
    <p:sldId id="258" r:id="rId5"/>
    <p:sldId id="259" r:id="rId6"/>
    <p:sldId id="264" r:id="rId7"/>
    <p:sldId id="263" r:id="rId8"/>
    <p:sldId id="265" r:id="rId9"/>
    <p:sldId id="261" r:id="rId10"/>
    <p:sldId id="268" r:id="rId11"/>
    <p:sldId id="266" r:id="rId12"/>
    <p:sldId id="262" r:id="rId13"/>
    <p:sldId id="267" r:id="rId14"/>
    <p:sldId id="269" r:id="rId15"/>
  </p:sldIdLst>
  <p:sldSz cx="9144000" cy="6858000" type="screen4x3"/>
  <p:notesSz cx="6858000" cy="9144000"/>
  <p:defaultTextStyle>
    <a:defPPr>
      <a:defRPr lang="bg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82" autoAdjust="0"/>
    <p:restoredTop sz="94660"/>
  </p:normalViewPr>
  <p:slideViewPr>
    <p:cSldViewPr>
      <p:cViewPr>
        <p:scale>
          <a:sx n="76" d="100"/>
          <a:sy n="76" d="100"/>
        </p:scale>
        <p:origin x="-1176" y="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Контейнер за горния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Контейнер за 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2D0CC1-A874-4A87-90B4-B738C4FF8816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4" name="Контейнер за изображение на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Контейнер за бележ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bg-BG" smtClean="0"/>
              <a:t>Щракн., за да ред. стил на загл. в обр.</a:t>
            </a:r>
          </a:p>
          <a:p>
            <a:pPr lvl="1"/>
            <a:r>
              <a:rPr lang="bg-BG" smtClean="0"/>
              <a:t>Второ ниво</a:t>
            </a:r>
          </a:p>
          <a:p>
            <a:pPr lvl="2"/>
            <a:r>
              <a:rPr lang="bg-BG" smtClean="0"/>
              <a:t>Трето ниво</a:t>
            </a:r>
          </a:p>
          <a:p>
            <a:pPr lvl="3"/>
            <a:r>
              <a:rPr lang="bg-BG" smtClean="0"/>
              <a:t>Четвърто ниво</a:t>
            </a:r>
          </a:p>
          <a:p>
            <a:pPr lvl="4"/>
            <a:r>
              <a:rPr lang="bg-BG" smtClean="0"/>
              <a:t>Пето ниво</a:t>
            </a:r>
            <a:endParaRPr lang="bg-BG"/>
          </a:p>
        </p:txBody>
      </p:sp>
      <p:sp>
        <p:nvSpPr>
          <p:cNvPr id="6" name="Контейнер за долния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Контейнер за номер н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730D1D-6269-4E2F-A657-E91D77C622DE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42890682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g-B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Ovr>
    <a:masterClrMapping/>
  </p:clrMapOvr>
  <p:transition spd="med">
    <p:dissolv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g-B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g-BG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9F9144-7668-4D7D-9E29-5D26D56FA47D}" type="datetimeFigureOut">
              <a:rPr lang="bg-BG" smtClean="0"/>
              <a:pPr/>
              <a:t>4.10.2012 г.</a:t>
            </a:fld>
            <a:endParaRPr lang="bg-B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g-B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BF645-757A-4B3C-9086-0FE46C38BDE0}" type="slidenum">
              <a:rPr lang="bg-BG" smtClean="0"/>
              <a:pPr/>
              <a:t>‹#›</a:t>
            </a:fld>
            <a:endParaRPr lang="bg-BG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dissolv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bg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eg"/><Relationship Id="rId3" Type="http://schemas.openxmlformats.org/officeDocument/2006/relationships/image" Target="../media/image49.jpeg"/><Relationship Id="rId7" Type="http://schemas.openxmlformats.org/officeDocument/2006/relationships/image" Target="../media/image53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Relationship Id="rId9" Type="http://schemas.openxmlformats.org/officeDocument/2006/relationships/image" Target="../media/image5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jpeg"/><Relationship Id="rId7" Type="http://schemas.openxmlformats.org/officeDocument/2006/relationships/image" Target="../media/image61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 descr="D:\материали\презентация радост\Zen-Parch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251520" y="764704"/>
            <a:ext cx="4176464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sz="3200" dirty="0" smtClean="0">
              <a:latin typeface="+mj-lt"/>
            </a:endParaRPr>
          </a:p>
          <a:p>
            <a:r>
              <a:rPr lang="bg-BG" sz="32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Целодневна детска градина  “Радост“ №1 гр. Бяла Слатина с филиал ЦДГ с. Бърдарски геран</a:t>
            </a:r>
          </a:p>
          <a:p>
            <a:endParaRPr lang="bg-B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bg-BG" sz="28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Представя:</a:t>
            </a:r>
          </a:p>
          <a:p>
            <a:endParaRPr lang="bg-B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bg-BG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bg-BG" sz="36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...Една история </a:t>
            </a:r>
            <a:r>
              <a:rPr lang="bg-BG" sz="3600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традиции...</a:t>
            </a:r>
            <a:endParaRPr lang="bg-BG" sz="36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8200"/>
                            </p:stCondLst>
                            <p:childTnLst>
                              <p:par>
                                <p:cTn id="11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100"/>
                            </p:stCondLst>
                            <p:childTnLst>
                              <p:par>
                                <p:cTn id="17" presetID="4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074" name="Picture 2" descr="D:\материали\презентация радост\parchment_papers_2_by_mediocrememory-d2yuec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253248" cy="7200800"/>
          </a:xfrm>
          <a:prstGeom prst="rect">
            <a:avLst/>
          </a:prstGeom>
          <a:noFill/>
        </p:spPr>
      </p:pic>
      <p:pic>
        <p:nvPicPr>
          <p:cNvPr id="1026" name="Picture 2" descr="D:\презентация Радост\снимки\DSC0029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785794"/>
            <a:ext cx="3048000" cy="2286000"/>
          </a:xfrm>
          <a:prstGeom prst="rect">
            <a:avLst/>
          </a:prstGeom>
          <a:noFill/>
        </p:spPr>
      </p:pic>
      <p:pic>
        <p:nvPicPr>
          <p:cNvPr id="1027" name="Picture 3" descr="D:\презентация Радост\снимки\DSC0051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7554" y="0"/>
            <a:ext cx="2667000" cy="3556000"/>
          </a:xfrm>
          <a:prstGeom prst="rect">
            <a:avLst/>
          </a:prstGeom>
          <a:noFill/>
        </p:spPr>
      </p:pic>
      <p:pic>
        <p:nvPicPr>
          <p:cNvPr id="1028" name="Picture 4" descr="D:\презентация Радост\снимки\DSC0051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785794"/>
            <a:ext cx="2928926" cy="2286000"/>
          </a:xfrm>
          <a:prstGeom prst="rect">
            <a:avLst/>
          </a:prstGeom>
          <a:noFill/>
        </p:spPr>
      </p:pic>
      <p:pic>
        <p:nvPicPr>
          <p:cNvPr id="1029" name="Picture 5" descr="D:\презентация Радост\снимки\DSC0051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357694"/>
            <a:ext cx="3048000" cy="2286000"/>
          </a:xfrm>
          <a:prstGeom prst="rect">
            <a:avLst/>
          </a:prstGeom>
          <a:noFill/>
        </p:spPr>
      </p:pic>
      <p:pic>
        <p:nvPicPr>
          <p:cNvPr id="1030" name="Picture 6" descr="D:\презентация Радост\снимки\DSC0051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215074" y="4429132"/>
            <a:ext cx="2928926" cy="2286000"/>
          </a:xfrm>
          <a:prstGeom prst="rect">
            <a:avLst/>
          </a:prstGeom>
          <a:noFill/>
        </p:spPr>
      </p:pic>
      <p:sp>
        <p:nvSpPr>
          <p:cNvPr id="11" name="Текстово поле 10"/>
          <p:cNvSpPr txBox="1"/>
          <p:nvPr/>
        </p:nvSpPr>
        <p:spPr>
          <a:xfrm>
            <a:off x="3214678" y="3500438"/>
            <a:ext cx="285752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i="1" dirty="0" smtClean="0"/>
              <a:t>През 1968г. за високи постижения в учебно-възпитателната работа, е определена за базова детска градина.</a:t>
            </a:r>
          </a:p>
          <a:p>
            <a:r>
              <a:rPr lang="bg-BG" i="1" dirty="0" smtClean="0"/>
              <a:t>Подготвят и се изнасят открити занятия пред учителките от общината, с консултациите на З. Петрова директор на ИДУ гр. Враца.</a:t>
            </a:r>
            <a:endParaRPr lang="bg-BG" i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15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6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" dur="2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26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27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2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29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37" dur="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38" dur="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 descr="D:\материали\презентация радост\Parchment-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Текстово поле 6"/>
          <p:cNvSpPr txBox="1"/>
          <p:nvPr/>
        </p:nvSpPr>
        <p:spPr>
          <a:xfrm>
            <a:off x="1928794" y="1571612"/>
            <a:ext cx="500066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 smtClean="0"/>
              <a:t>През  70 те години на миналия век , детската градина продължава да работи като базова. Всеки месец се изнасят открити занятия във връзка с новостите по физическо възпитание , с лектор – консултант Екатерина Христова, преподавател в ИДУ гр. Враца.</a:t>
            </a:r>
            <a:endParaRPr lang="bg-BG" sz="2400" i="1" dirty="0"/>
          </a:p>
        </p:txBody>
      </p:sp>
      <p:pic>
        <p:nvPicPr>
          <p:cNvPr id="1027" name="Picture 3" descr="D:\презентация Радост\презентация радост\lightscandle[1]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00892" y="3143248"/>
            <a:ext cx="1507068" cy="2203613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050" name="Picture 2" descr="D:\материали\презентация радост\пергамент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  <p:pic>
        <p:nvPicPr>
          <p:cNvPr id="2064" name="Picture 16" descr="D:\презентация Радост\снимки\DSC0051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643174" y="2214554"/>
            <a:ext cx="4572000" cy="3429000"/>
          </a:xfrm>
          <a:prstGeom prst="rect">
            <a:avLst/>
          </a:prstGeom>
          <a:noFill/>
        </p:spPr>
      </p:pic>
      <p:pic>
        <p:nvPicPr>
          <p:cNvPr id="1026" name="Picture 2" descr="D:\презентация Радост\снимки\DSC0024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28860" y="2143116"/>
            <a:ext cx="4572000" cy="3429000"/>
          </a:xfrm>
          <a:prstGeom prst="rect">
            <a:avLst/>
          </a:prstGeom>
          <a:noFill/>
        </p:spPr>
      </p:pic>
      <p:pic>
        <p:nvPicPr>
          <p:cNvPr id="1027" name="Picture 3" descr="D:\презентация Радост\снимки\DSC0026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0298" y="2214554"/>
            <a:ext cx="4572000" cy="3429000"/>
          </a:xfrm>
          <a:prstGeom prst="rect">
            <a:avLst/>
          </a:prstGeom>
          <a:noFill/>
        </p:spPr>
      </p:pic>
      <p:pic>
        <p:nvPicPr>
          <p:cNvPr id="1029" name="Picture 5" descr="D:\презентация Радост\снимки\DSC00285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2214554"/>
            <a:ext cx="4572000" cy="3429000"/>
          </a:xfrm>
          <a:prstGeom prst="rect">
            <a:avLst/>
          </a:prstGeom>
          <a:noFill/>
        </p:spPr>
      </p:pic>
      <p:pic>
        <p:nvPicPr>
          <p:cNvPr id="1030" name="Picture 6" descr="D:\презентация Радост\снимки\DSC00266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571736" y="2214554"/>
            <a:ext cx="4572000" cy="3429000"/>
          </a:xfrm>
          <a:prstGeom prst="rect">
            <a:avLst/>
          </a:prstGeom>
          <a:noFill/>
        </p:spPr>
      </p:pic>
      <p:pic>
        <p:nvPicPr>
          <p:cNvPr id="1031" name="Picture 7" descr="D:\презентация Радост\снимки\DSC0025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500298" y="2285992"/>
            <a:ext cx="4572000" cy="3429000"/>
          </a:xfrm>
          <a:prstGeom prst="rect">
            <a:avLst/>
          </a:prstGeom>
          <a:noFill/>
        </p:spPr>
      </p:pic>
      <p:pic>
        <p:nvPicPr>
          <p:cNvPr id="11" name="Picture 4" descr="D:\презентация Радост\снимки\DSC00275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500298" y="2214554"/>
            <a:ext cx="4572000" cy="3429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3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" decel="100000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800" accel="100000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3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72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48" presetClass="exit" presetSubtype="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2000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0">
                                          <p:val>
                                            <p:fltVal val="0.95"/>
                                          </p:val>
                                        </p:tav>
                                        <p:tav tm="100000">
                                          <p:val>
                                            <p:fltVal val="-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00"/>
                            </p:stCondLst>
                            <p:childTnLst>
                              <p:par>
                                <p:cTn id="32" presetID="2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0"/>
                            </p:stCondLst>
                            <p:childTnLst>
                              <p:par>
                                <p:cTn id="36" presetID="16" presetClass="exit" presetSubtype="2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Horizontal)">
                                      <p:cBhvr>
                                        <p:cTn id="3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050" name="Picture 2" descr="D:\материали\презентация радост\hochland_pap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D:\презентация Радост\снимки\DSC005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285728"/>
            <a:ext cx="2286000" cy="3048000"/>
          </a:xfrm>
          <a:prstGeom prst="rect">
            <a:avLst/>
          </a:prstGeom>
          <a:noFill/>
        </p:spPr>
      </p:pic>
      <p:pic>
        <p:nvPicPr>
          <p:cNvPr id="1027" name="Picture 3" descr="D:\презентация Радост\снимки\DSC005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643050"/>
            <a:ext cx="2286000" cy="3048000"/>
          </a:xfrm>
          <a:prstGeom prst="rect">
            <a:avLst/>
          </a:prstGeom>
          <a:noFill/>
        </p:spPr>
      </p:pic>
      <p:pic>
        <p:nvPicPr>
          <p:cNvPr id="1028" name="Picture 4" descr="D:\презентация Радост\снимки\DSC0050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14546" y="3500438"/>
            <a:ext cx="2286000" cy="3048000"/>
          </a:xfrm>
          <a:prstGeom prst="rect">
            <a:avLst/>
          </a:prstGeom>
          <a:noFill/>
        </p:spPr>
      </p:pic>
      <p:pic>
        <p:nvPicPr>
          <p:cNvPr id="1029" name="Picture 5" descr="D:\презентация Радост\снимки\DSC005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2264" y="285728"/>
            <a:ext cx="2286000" cy="3048000"/>
          </a:xfrm>
          <a:prstGeom prst="rect">
            <a:avLst/>
          </a:prstGeom>
          <a:noFill/>
        </p:spPr>
      </p:pic>
      <p:pic>
        <p:nvPicPr>
          <p:cNvPr id="1030" name="Picture 6" descr="D:\презентация Радост\снимки\DSC00505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43636" y="1785926"/>
            <a:ext cx="2286000" cy="3048000"/>
          </a:xfrm>
          <a:prstGeom prst="rect">
            <a:avLst/>
          </a:prstGeom>
          <a:noFill/>
        </p:spPr>
      </p:pic>
      <p:pic>
        <p:nvPicPr>
          <p:cNvPr id="1031" name="Picture 7" descr="D:\презентация Радост\снимки\DSC00506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000628" y="3571876"/>
            <a:ext cx="2286000" cy="3048000"/>
          </a:xfrm>
          <a:prstGeom prst="rect">
            <a:avLst/>
          </a:prstGeom>
          <a:noFill/>
        </p:spPr>
      </p:pic>
      <p:sp>
        <p:nvSpPr>
          <p:cNvPr id="10" name="Текстово поле 9"/>
          <p:cNvSpPr txBox="1"/>
          <p:nvPr/>
        </p:nvSpPr>
        <p:spPr>
          <a:xfrm>
            <a:off x="3286116" y="357166"/>
            <a:ext cx="30003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400" i="1" dirty="0" smtClean="0"/>
              <a:t>През годините ЦДГ “ Радост” № 1 е отличавана с много     грамоти и отличия .</a:t>
            </a:r>
            <a:endParaRPr lang="bg-BG" sz="2400" i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mph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10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style.textDecorationUnderline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3280"/>
                            </p:stCondLst>
                            <p:childTnLst>
                              <p:par>
                                <p:cTn id="8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280"/>
                            </p:stCondLst>
                            <p:childTnLst>
                              <p:par>
                                <p:cTn id="1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900" decel="100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280"/>
                            </p:stCondLst>
                            <p:childTnLst>
                              <p:par>
                                <p:cTn id="22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900" decel="100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280"/>
                            </p:stCondLst>
                            <p:childTnLst>
                              <p:par>
                                <p:cTn id="29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7280"/>
                            </p:stCondLst>
                            <p:childTnLst>
                              <p:par>
                                <p:cTn id="3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900" decel="100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8280"/>
                            </p:stCondLst>
                            <p:childTnLst>
                              <p:par>
                                <p:cTn id="43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лавие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err="1" smtClean="0"/>
              <a:t>стади</a:t>
            </a:r>
            <a:endParaRPr lang="bg-BG" dirty="0"/>
          </a:p>
        </p:txBody>
      </p:sp>
      <p:sp>
        <p:nvSpPr>
          <p:cNvPr id="3" name="Подзаглавие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 descr="D:\презентация Радост\презентация радост\n_1262642567_P1041045-950-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71486"/>
            <a:ext cx="9144000" cy="6929486"/>
          </a:xfrm>
          <a:prstGeom prst="rect">
            <a:avLst/>
          </a:prstGeom>
          <a:noFill/>
        </p:spPr>
      </p:pic>
      <p:sp>
        <p:nvSpPr>
          <p:cNvPr id="5" name="Текстово поле 4"/>
          <p:cNvSpPr txBox="1"/>
          <p:nvPr/>
        </p:nvSpPr>
        <p:spPr>
          <a:xfrm>
            <a:off x="2071670" y="1142984"/>
            <a:ext cx="457203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5400" i="1" dirty="0" smtClean="0">
                <a:solidFill>
                  <a:schemeClr val="bg1"/>
                </a:solidFill>
              </a:rPr>
              <a:t>…Историята   продължава….</a:t>
            </a:r>
            <a:endParaRPr lang="bg-BG" sz="5400" i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0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bg-BG" dirty="0" err="1" smtClean="0"/>
              <a:t>ва</a:t>
            </a:r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2050" name="Picture 2" descr="D:\материали\презентация радост\papyrus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  <p:pic>
        <p:nvPicPr>
          <p:cNvPr id="2052" name="Picture 4" descr="D:\материали\презентация радост\boo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71600" y="692696"/>
            <a:ext cx="7416824" cy="5472608"/>
          </a:xfrm>
          <a:prstGeom prst="rect">
            <a:avLst/>
          </a:prstGeom>
          <a:noFill/>
        </p:spPr>
      </p:pic>
      <p:pic>
        <p:nvPicPr>
          <p:cNvPr id="1026" name="Picture 2" descr="D:\презентация Радост\снимки\DSC002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728" y="1285860"/>
            <a:ext cx="3000396" cy="2214578"/>
          </a:xfrm>
          <a:prstGeom prst="rect">
            <a:avLst/>
          </a:prstGeom>
          <a:noFill/>
        </p:spPr>
      </p:pic>
      <p:pic>
        <p:nvPicPr>
          <p:cNvPr id="1027" name="Picture 3" descr="D:\презентация Радост\снимки\DSC0040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28728" y="3786190"/>
            <a:ext cx="2928958" cy="2000264"/>
          </a:xfrm>
          <a:prstGeom prst="rect">
            <a:avLst/>
          </a:prstGeom>
          <a:noFill/>
        </p:spPr>
      </p:pic>
      <p:pic>
        <p:nvPicPr>
          <p:cNvPr id="1028" name="Picture 4" descr="D:\презентация Радост\снимки\DSC004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86314" y="3786190"/>
            <a:ext cx="2611438" cy="2000264"/>
          </a:xfrm>
          <a:prstGeom prst="rect">
            <a:avLst/>
          </a:prstGeom>
          <a:noFill/>
        </p:spPr>
      </p:pic>
      <p:sp>
        <p:nvSpPr>
          <p:cNvPr id="9" name="Текстово поле 8"/>
          <p:cNvSpPr txBox="1"/>
          <p:nvPr/>
        </p:nvSpPr>
        <p:spPr>
          <a:xfrm>
            <a:off x="4786314" y="1214422"/>
            <a:ext cx="264320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i="1" dirty="0" smtClean="0"/>
              <a:t>Първата детска градина в гр. Бяла Слатина е открита през 1946г.  и  се помещава в сградата на бившата болница.</a:t>
            </a:r>
          </a:p>
          <a:p>
            <a:r>
              <a:rPr lang="bg-BG" i="1" dirty="0" smtClean="0"/>
              <a:t>Учителки са </a:t>
            </a:r>
          </a:p>
          <a:p>
            <a:r>
              <a:rPr lang="bg-BG" i="1" dirty="0" smtClean="0"/>
              <a:t>Невена Ценева</a:t>
            </a:r>
          </a:p>
          <a:p>
            <a:r>
              <a:rPr lang="bg-BG" i="1" dirty="0" err="1" smtClean="0"/>
              <a:t>Лукана</a:t>
            </a:r>
            <a:r>
              <a:rPr lang="bg-BG" i="1" dirty="0" smtClean="0"/>
              <a:t> </a:t>
            </a:r>
            <a:r>
              <a:rPr lang="bg-BG" i="1" dirty="0" err="1" smtClean="0"/>
              <a:t>Драмбазова</a:t>
            </a:r>
            <a:endParaRPr lang="bg-BG" i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2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000"/>
                            </p:stCondLst>
                            <p:childTnLst>
                              <p:par>
                                <p:cTn id="2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9000"/>
                            </p:stCondLst>
                            <p:childTnLst>
                              <p:par>
                                <p:cTn id="3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5122" name="Picture 2" descr="D:\материали\презентация радост\1234047539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4" y="-254318"/>
            <a:ext cx="5552877" cy="7112318"/>
          </a:xfrm>
          <a:prstGeom prst="rect">
            <a:avLst/>
          </a:prstGeom>
          <a:noFill/>
        </p:spPr>
      </p:pic>
      <p:pic>
        <p:nvPicPr>
          <p:cNvPr id="5123" name="Picture 3" descr="D:\материали\презентация радост\ist2_763011-feather-pe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67882" y="1700808"/>
            <a:ext cx="2776118" cy="4169664"/>
          </a:xfrm>
          <a:prstGeom prst="rect">
            <a:avLst/>
          </a:prstGeom>
          <a:noFill/>
        </p:spPr>
      </p:pic>
      <p:pic>
        <p:nvPicPr>
          <p:cNvPr id="2050" name="Picture 2" descr="D:\презентация Радост\снимки\DSC0040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2132" y="3786190"/>
            <a:ext cx="3048000" cy="2286000"/>
          </a:xfrm>
          <a:prstGeom prst="rect">
            <a:avLst/>
          </a:prstGeom>
          <a:noFill/>
        </p:spPr>
      </p:pic>
      <p:pic>
        <p:nvPicPr>
          <p:cNvPr id="2051" name="Picture 3" descr="D:\презентация Радост\снимки\DSC0040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57356" y="3571876"/>
            <a:ext cx="3071834" cy="2286000"/>
          </a:xfrm>
          <a:prstGeom prst="rect">
            <a:avLst/>
          </a:prstGeom>
          <a:noFill/>
        </p:spPr>
      </p:pic>
      <p:pic>
        <p:nvPicPr>
          <p:cNvPr id="2052" name="Picture 4" descr="D:\презентация Радост\снимки\DSC002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14942" y="928670"/>
            <a:ext cx="3308798" cy="2481598"/>
          </a:xfrm>
          <a:prstGeom prst="rect">
            <a:avLst/>
          </a:prstGeom>
          <a:noFill/>
        </p:spPr>
      </p:pic>
      <p:sp>
        <p:nvSpPr>
          <p:cNvPr id="9" name="Текстово поле 8"/>
          <p:cNvSpPr txBox="1"/>
          <p:nvPr/>
        </p:nvSpPr>
        <p:spPr>
          <a:xfrm>
            <a:off x="1928794" y="714356"/>
            <a:ext cx="328614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i="1" dirty="0" smtClean="0"/>
              <a:t>През 1948 / 49 г. детската градина се премества в сграда, която по-късно е разрушена и</a:t>
            </a:r>
          </a:p>
          <a:p>
            <a:r>
              <a:rPr lang="bg-BG" sz="2000" i="1" dirty="0" smtClean="0"/>
              <a:t>на нейно място е  построена</a:t>
            </a:r>
          </a:p>
          <a:p>
            <a:r>
              <a:rPr lang="bg-BG" sz="2000" i="1" dirty="0" smtClean="0"/>
              <a:t>Пощата.</a:t>
            </a:r>
          </a:p>
          <a:p>
            <a:r>
              <a:rPr lang="bg-BG" sz="2000" i="1" dirty="0" smtClean="0"/>
              <a:t>Учителки  са:  </a:t>
            </a:r>
          </a:p>
          <a:p>
            <a:r>
              <a:rPr lang="bg-BG" sz="2000" i="1" dirty="0" smtClean="0"/>
              <a:t>Митка Николова и Веска </a:t>
            </a:r>
            <a:r>
              <a:rPr lang="bg-BG" sz="2000" i="1" dirty="0" err="1" smtClean="0"/>
              <a:t>Вацова</a:t>
            </a:r>
            <a:r>
              <a:rPr lang="bg-BG" sz="2000" i="1" dirty="0" smtClean="0"/>
              <a:t>.</a:t>
            </a:r>
            <a:endParaRPr lang="bg-BG" sz="2000" i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 tmFilter="0,0; .5, 1; 1, 1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9000"/>
                            </p:stCondLst>
                            <p:childTnLst>
                              <p:par>
                                <p:cTn id="1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 tmFilter="0,0; .5, 1; 1, 1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2100"/>
                            </p:stCondLst>
                            <p:childTnLst>
                              <p:par>
                                <p:cTn id="25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tmFilter="0,0; .5, 1; 1, 1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3700"/>
                            </p:stCondLst>
                            <p:childTnLst>
                              <p:par>
                                <p:cTn id="33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5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6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700"/>
                            </p:stCondLst>
                            <p:childTnLst>
                              <p:par>
                                <p:cTn id="39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 tmFilter="0,0; .5, 1; 1, 1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7700"/>
                            </p:stCondLst>
                            <p:childTnLst>
                              <p:par>
                                <p:cTn id="47" presetID="4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 tmFilter="0,0; .5, 1; 1, 1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1200"/>
                            </p:stCondLst>
                            <p:childTnLst>
                              <p:par>
                                <p:cTn id="5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3200"/>
                            </p:stCondLst>
                            <p:childTnLst>
                              <p:par>
                                <p:cTn id="6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6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6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65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3074" name="Picture 2" descr="D:\материали\презентация радост\free-vector-parchment-candle-feather-quill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" name="Picture 2" descr="D:\презентация Радост\снимки\DSC0019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85918" y="1071546"/>
            <a:ext cx="2113760" cy="1586400"/>
          </a:xfrm>
          <a:prstGeom prst="rect">
            <a:avLst/>
          </a:prstGeom>
          <a:noFill/>
        </p:spPr>
      </p:pic>
      <p:pic>
        <p:nvPicPr>
          <p:cNvPr id="3075" name="Picture 3" descr="D:\презентация Радост\снимки\DSC004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071670" y="3857628"/>
            <a:ext cx="2032000" cy="1524000"/>
          </a:xfrm>
          <a:prstGeom prst="rect">
            <a:avLst/>
          </a:prstGeom>
          <a:noFill/>
        </p:spPr>
      </p:pic>
      <p:pic>
        <p:nvPicPr>
          <p:cNvPr id="3076" name="Picture 4" descr="D:\презентация Радост\снимки\DSC00220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15074" y="285728"/>
            <a:ext cx="2540000" cy="1905000"/>
          </a:xfrm>
          <a:prstGeom prst="rect">
            <a:avLst/>
          </a:prstGeom>
          <a:noFill/>
        </p:spPr>
      </p:pic>
      <p:sp>
        <p:nvSpPr>
          <p:cNvPr id="7" name="Текстово поле 6"/>
          <p:cNvSpPr txBox="1"/>
          <p:nvPr/>
        </p:nvSpPr>
        <p:spPr>
          <a:xfrm>
            <a:off x="1357290" y="2714620"/>
            <a:ext cx="30003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i="1" dirty="0" smtClean="0"/>
              <a:t>През 1949/50 г. детската градина се премества  в национализираната къща на братя Вътови.</a:t>
            </a:r>
            <a:endParaRPr lang="bg-BG" i="1" dirty="0"/>
          </a:p>
        </p:txBody>
      </p:sp>
      <p:sp>
        <p:nvSpPr>
          <p:cNvPr id="8" name="Текстово поле 7"/>
          <p:cNvSpPr txBox="1"/>
          <p:nvPr/>
        </p:nvSpPr>
        <p:spPr>
          <a:xfrm>
            <a:off x="6500826" y="3071810"/>
            <a:ext cx="17145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i="1" dirty="0" smtClean="0"/>
              <a:t>През 1948г. Е открита седмична градина за работниците от текстилната фабрика.</a:t>
            </a:r>
            <a:endParaRPr lang="bg-BG" i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3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6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400"/>
                            </p:stCondLst>
                            <p:childTnLst>
                              <p:par>
                                <p:cTn id="2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400"/>
                            </p:stCondLst>
                            <p:childTnLst>
                              <p:par>
                                <p:cTn id="2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6700"/>
                            </p:stCondLst>
                            <p:childTnLst>
                              <p:par>
                                <p:cTn id="3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2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4098" name="Picture 2" descr="D:\материали\презентация радост\Parchment 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49440"/>
          </a:xfrm>
          <a:prstGeom prst="rect">
            <a:avLst/>
          </a:prstGeom>
          <a:noFill/>
        </p:spPr>
      </p:pic>
      <p:pic>
        <p:nvPicPr>
          <p:cNvPr id="3" name="Picture 2" descr="D:\презентация Радост\снимки\DSC0042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57166"/>
            <a:ext cx="3556000" cy="2667000"/>
          </a:xfrm>
          <a:prstGeom prst="rect">
            <a:avLst/>
          </a:prstGeom>
          <a:noFill/>
        </p:spPr>
      </p:pic>
      <p:pic>
        <p:nvPicPr>
          <p:cNvPr id="4099" name="Picture 3" descr="D:\презентация Радост\снимки\DSC0042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14942" y="3929066"/>
            <a:ext cx="3556000" cy="2667000"/>
          </a:xfrm>
          <a:prstGeom prst="rect">
            <a:avLst/>
          </a:prstGeom>
          <a:noFill/>
        </p:spPr>
      </p:pic>
      <p:sp>
        <p:nvSpPr>
          <p:cNvPr id="6" name="Текстово поле 5"/>
          <p:cNvSpPr txBox="1"/>
          <p:nvPr/>
        </p:nvSpPr>
        <p:spPr>
          <a:xfrm>
            <a:off x="4572000" y="285728"/>
            <a:ext cx="4286280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r>
              <a:rPr lang="bg-BG" sz="2400" i="1" dirty="0" smtClean="0"/>
              <a:t>През месец ноември 1951г. целодневната и  седмична детска градина се сливат в две групи и се настаняват в приспособената и </a:t>
            </a:r>
            <a:r>
              <a:rPr lang="bg-BG" sz="2400" i="1" dirty="0" err="1" smtClean="0"/>
              <a:t>отремонтирана</a:t>
            </a:r>
            <a:r>
              <a:rPr lang="bg-BG" sz="2400" i="1" dirty="0" smtClean="0"/>
              <a:t> сграда  на бившата болница.</a:t>
            </a:r>
            <a:endParaRPr lang="bg-BG" sz="2400" i="1" dirty="0"/>
          </a:p>
        </p:txBody>
      </p:sp>
      <p:sp>
        <p:nvSpPr>
          <p:cNvPr id="7" name="Текстово поле 6"/>
          <p:cNvSpPr txBox="1"/>
          <p:nvPr/>
        </p:nvSpPr>
        <p:spPr>
          <a:xfrm>
            <a:off x="357158" y="3929066"/>
            <a:ext cx="442915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 smtClean="0"/>
          </a:p>
          <a:p>
            <a:r>
              <a:rPr lang="bg-BG" sz="2400" i="1" dirty="0" smtClean="0"/>
              <a:t>През есента на 1952г. Детската градина се преименува в </a:t>
            </a:r>
            <a:r>
              <a:rPr lang="bg-BG" sz="2400" i="1" dirty="0" smtClean="0">
                <a:solidFill>
                  <a:srgbClr val="C00000"/>
                </a:solidFill>
              </a:rPr>
              <a:t>“ Целодневна детска градина №1”. </a:t>
            </a:r>
            <a:r>
              <a:rPr lang="bg-BG" sz="2400" i="1" dirty="0" smtClean="0"/>
              <a:t>Открива се и една нощуваща група.</a:t>
            </a:r>
            <a:endParaRPr lang="bg-BG" sz="2400" i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85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385" decel="100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6" dur="385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8" dur="385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5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385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385" decel="100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5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6" dur="385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7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8" dur="385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9" dur="615" accel="100000" fill="hold">
                                          <p:stCondLst>
                                            <p:cond delay="385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000"/>
                            </p:stCondLst>
                            <p:childTnLst>
                              <p:par>
                                <p:cTn id="3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3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4" dur="2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7" name="Picture 3" descr="D:\материали\презентация радост\parchment_papers_by_mediocrememory-d2ys65u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467528" cy="6858000"/>
          </a:xfrm>
          <a:prstGeom prst="rect">
            <a:avLst/>
          </a:prstGeom>
          <a:noFill/>
        </p:spPr>
      </p:pic>
      <p:pic>
        <p:nvPicPr>
          <p:cNvPr id="1026" name="Picture 2" descr="D:\презентация Радост\снимки\DSC0044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10" y="0"/>
            <a:ext cx="3556000" cy="2667000"/>
          </a:xfrm>
          <a:prstGeom prst="rect">
            <a:avLst/>
          </a:prstGeom>
          <a:noFill/>
        </p:spPr>
      </p:pic>
      <p:pic>
        <p:nvPicPr>
          <p:cNvPr id="4" name="Picture 3" descr="D:\презентация Радост\снимки\DSC0045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0"/>
            <a:ext cx="3556000" cy="2667000"/>
          </a:xfrm>
          <a:prstGeom prst="rect">
            <a:avLst/>
          </a:prstGeom>
          <a:noFill/>
        </p:spPr>
      </p:pic>
      <p:pic>
        <p:nvPicPr>
          <p:cNvPr id="1028" name="Picture 4" descr="D:\презентация Радост\снимки\DSC0045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472" y="4191000"/>
            <a:ext cx="3556000" cy="2667000"/>
          </a:xfrm>
          <a:prstGeom prst="rect">
            <a:avLst/>
          </a:prstGeom>
          <a:noFill/>
        </p:spPr>
      </p:pic>
      <p:pic>
        <p:nvPicPr>
          <p:cNvPr id="1029" name="Picture 5" descr="D:\презентация Радост\снимки\DSC0041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86380" y="4191000"/>
            <a:ext cx="3556000" cy="2667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/>
          </a:p>
        </p:txBody>
      </p:sp>
      <p:pic>
        <p:nvPicPr>
          <p:cNvPr id="1026" name="Picture 2" descr="D:\материали\презентация радост\old_parchment_parch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36" y="-571528"/>
            <a:ext cx="10267950" cy="7979664"/>
          </a:xfrm>
          <a:prstGeom prst="rect">
            <a:avLst/>
          </a:prstGeom>
          <a:noFill/>
        </p:spPr>
      </p:pic>
      <p:pic>
        <p:nvPicPr>
          <p:cNvPr id="2050" name="Picture 2" descr="D:\презентация Радост\снимки\DSC0046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71538" y="500042"/>
            <a:ext cx="1905000" cy="2540000"/>
          </a:xfrm>
          <a:prstGeom prst="rect">
            <a:avLst/>
          </a:prstGeom>
          <a:noFill/>
        </p:spPr>
      </p:pic>
      <p:pic>
        <p:nvPicPr>
          <p:cNvPr id="2051" name="Picture 3" descr="D:\презентация Радост\снимки\DSC0046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43306" y="500042"/>
            <a:ext cx="1905000" cy="2540000"/>
          </a:xfrm>
          <a:prstGeom prst="rect">
            <a:avLst/>
          </a:prstGeom>
          <a:noFill/>
        </p:spPr>
      </p:pic>
      <p:pic>
        <p:nvPicPr>
          <p:cNvPr id="2052" name="Picture 4" descr="D:\презентация Радост\снимки\DSC0048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500042"/>
            <a:ext cx="1905000" cy="2540000"/>
          </a:xfrm>
          <a:prstGeom prst="rect">
            <a:avLst/>
          </a:prstGeom>
          <a:noFill/>
        </p:spPr>
      </p:pic>
      <p:pic>
        <p:nvPicPr>
          <p:cNvPr id="2053" name="Picture 5" descr="D:\презентация Радост\снимки\DSC00467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000100" y="3571876"/>
            <a:ext cx="1905000" cy="2540000"/>
          </a:xfrm>
          <a:prstGeom prst="rect">
            <a:avLst/>
          </a:prstGeom>
          <a:noFill/>
        </p:spPr>
      </p:pic>
      <p:pic>
        <p:nvPicPr>
          <p:cNvPr id="2054" name="Picture 6" descr="D:\презентация Радост\снимки\DSC0046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14744" y="3571876"/>
            <a:ext cx="1905000" cy="2540000"/>
          </a:xfrm>
          <a:prstGeom prst="rect">
            <a:avLst/>
          </a:prstGeom>
          <a:noFill/>
        </p:spPr>
      </p:pic>
      <p:pic>
        <p:nvPicPr>
          <p:cNvPr id="2055" name="Picture 7" descr="D:\презентация Радост\снимки\DSC0047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86512" y="3571876"/>
            <a:ext cx="1905000" cy="2540000"/>
          </a:xfrm>
          <a:prstGeom prst="rect">
            <a:avLst/>
          </a:prstGeom>
          <a:noFill/>
        </p:spPr>
      </p:pic>
      <p:sp>
        <p:nvSpPr>
          <p:cNvPr id="11" name="Текстово поле 10"/>
          <p:cNvSpPr txBox="1"/>
          <p:nvPr/>
        </p:nvSpPr>
        <p:spPr>
          <a:xfrm>
            <a:off x="785786" y="3071810"/>
            <a:ext cx="7643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       Х. Динкова                            М. </a:t>
            </a:r>
            <a:r>
              <a:rPr lang="bg-BG" b="1" dirty="0" err="1" smtClean="0"/>
              <a:t>Чуканова</a:t>
            </a:r>
            <a:r>
              <a:rPr lang="bg-BG" b="1" dirty="0" smtClean="0"/>
              <a:t>                              Н. Маринова                                                        </a:t>
            </a:r>
            <a:endParaRPr lang="bg-BG" b="1" dirty="0"/>
          </a:p>
        </p:txBody>
      </p:sp>
      <p:sp>
        <p:nvSpPr>
          <p:cNvPr id="12" name="Текстово поле 11"/>
          <p:cNvSpPr txBox="1"/>
          <p:nvPr/>
        </p:nvSpPr>
        <p:spPr>
          <a:xfrm>
            <a:off x="642910" y="6143644"/>
            <a:ext cx="7572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b="1" dirty="0" smtClean="0"/>
              <a:t>             Ц. Христова                           К. Петкова                           Б. Ралчева</a:t>
            </a:r>
            <a:endParaRPr lang="bg-BG" b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7" name="Picture 3" descr="D:\материали\презентация радост\vintage-paper-scroll-backgrounds-wallpaper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571528"/>
            <a:ext cx="9468544" cy="8037512"/>
          </a:xfrm>
          <a:prstGeom prst="rect">
            <a:avLst/>
          </a:prstGeom>
          <a:noFill/>
        </p:spPr>
      </p:pic>
      <p:sp>
        <p:nvSpPr>
          <p:cNvPr id="1030" name="WordArt 6"/>
          <p:cNvSpPr>
            <a:spLocks noChangeArrowheads="1" noChangeShapeType="1" noTextEdit="1"/>
          </p:cNvSpPr>
          <p:nvPr/>
        </p:nvSpPr>
        <p:spPr bwMode="auto">
          <a:xfrm rot="5400000">
            <a:off x="5286380" y="3643314"/>
            <a:ext cx="5072098" cy="500066"/>
          </a:xfrm>
          <a:prstGeom prst="rect">
            <a:avLst/>
          </a:prstGeom>
        </p:spPr>
        <p:txBody>
          <a:bodyPr vert="wordArtVert"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rtl="0" fontAlgn="auto"/>
            <a:r>
              <a:rPr lang="bg-BG" sz="3600" kern="10" spc="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800000"/>
                </a:solidFill>
                <a:effectLst/>
                <a:latin typeface="Arial Black"/>
              </a:rPr>
              <a:t>НОВА  СГРАДА</a:t>
            </a:r>
            <a:endParaRPr lang="bg-BG" sz="3600" kern="10" spc="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800000"/>
              </a:solidFill>
              <a:effectLst/>
              <a:latin typeface="Arial Black"/>
            </a:endParaRPr>
          </a:p>
        </p:txBody>
      </p:sp>
      <p:pic>
        <p:nvPicPr>
          <p:cNvPr id="1031" name="Picture 7" descr="D:\презентация Радост\снимки\DSC0048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1142984"/>
            <a:ext cx="3048000" cy="2286000"/>
          </a:xfrm>
          <a:prstGeom prst="rect">
            <a:avLst/>
          </a:prstGeom>
          <a:noFill/>
        </p:spPr>
      </p:pic>
      <p:pic>
        <p:nvPicPr>
          <p:cNvPr id="1032" name="Picture 8" descr="D:\презентация Радост\снимки\DSC0048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948377">
            <a:off x="4218102" y="3113892"/>
            <a:ext cx="2924750" cy="2194560"/>
          </a:xfrm>
          <a:prstGeom prst="rect">
            <a:avLst/>
          </a:prstGeom>
          <a:noFill/>
        </p:spPr>
      </p:pic>
      <p:sp>
        <p:nvSpPr>
          <p:cNvPr id="8" name="Текстово поле 7"/>
          <p:cNvSpPr txBox="1"/>
          <p:nvPr/>
        </p:nvSpPr>
        <p:spPr>
          <a:xfrm>
            <a:off x="1142976" y="3857628"/>
            <a:ext cx="29289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bg-BG" dirty="0"/>
          </a:p>
        </p:txBody>
      </p:sp>
      <p:sp>
        <p:nvSpPr>
          <p:cNvPr id="9" name="Текстово поле 8"/>
          <p:cNvSpPr txBox="1"/>
          <p:nvPr/>
        </p:nvSpPr>
        <p:spPr>
          <a:xfrm>
            <a:off x="1285852" y="3714752"/>
            <a:ext cx="2643206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i="1" dirty="0" smtClean="0"/>
              <a:t>През 1963г. се премества в специално построена сграда с просторни занимални и голям двор.</a:t>
            </a:r>
          </a:p>
          <a:p>
            <a:endParaRPr lang="bg-BG" dirty="0"/>
          </a:p>
        </p:txBody>
      </p:sp>
      <p:sp>
        <p:nvSpPr>
          <p:cNvPr id="10" name="Текстово поле 9"/>
          <p:cNvSpPr txBox="1"/>
          <p:nvPr/>
        </p:nvSpPr>
        <p:spPr>
          <a:xfrm>
            <a:off x="4572000" y="1142984"/>
            <a:ext cx="214314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i="1" dirty="0" smtClean="0"/>
              <a:t>Капацитета е 120 деца, разпределени в 4 групи.</a:t>
            </a:r>
            <a:endParaRPr lang="bg-BG" sz="2000" i="1" dirty="0"/>
          </a:p>
        </p:txBody>
      </p:sp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000"/>
                            </p:stCondLst>
                            <p:childTnLst>
                              <p:par>
                                <p:cTn id="18" presetID="54" presetClass="entr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bg-BG" dirty="0"/>
          </a:p>
        </p:txBody>
      </p:sp>
      <p:pic>
        <p:nvPicPr>
          <p:cNvPr id="1026" name="Picture 2" descr="D:\материали\презентация радост\Decorative_parchmen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 descr="D:\презентация Радост\снимки\DSC003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3556000" cy="2667000"/>
          </a:xfrm>
          <a:prstGeom prst="rect">
            <a:avLst/>
          </a:prstGeom>
          <a:noFill/>
        </p:spPr>
      </p:pic>
      <p:pic>
        <p:nvPicPr>
          <p:cNvPr id="1027" name="Picture 3" descr="D:\презентация Радост\снимки\DSC0030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14414" y="928670"/>
            <a:ext cx="3556000" cy="2667000"/>
          </a:xfrm>
          <a:prstGeom prst="rect">
            <a:avLst/>
          </a:prstGeom>
          <a:noFill/>
        </p:spPr>
      </p:pic>
      <p:pic>
        <p:nvPicPr>
          <p:cNvPr id="1028" name="Picture 4" descr="D:\презентация Радост\снимки\DSC0035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71736" y="1714488"/>
            <a:ext cx="3556000" cy="2667000"/>
          </a:xfrm>
          <a:prstGeom prst="rect">
            <a:avLst/>
          </a:prstGeom>
          <a:noFill/>
        </p:spPr>
      </p:pic>
      <p:pic>
        <p:nvPicPr>
          <p:cNvPr id="1029" name="Picture 5" descr="D:\презентация Радост\снимки\DSC00382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29058" y="3000372"/>
            <a:ext cx="3556000" cy="2667000"/>
          </a:xfrm>
          <a:prstGeom prst="rect">
            <a:avLst/>
          </a:prstGeom>
          <a:noFill/>
        </p:spPr>
      </p:pic>
      <p:pic>
        <p:nvPicPr>
          <p:cNvPr id="1030" name="Picture 6" descr="D:\презентация Радост\снимки\DSC00388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88000" y="4191000"/>
            <a:ext cx="3556000" cy="2667000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тема">
  <a:themeElements>
    <a:clrScheme name="О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О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О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324</Words>
  <Application>Microsoft Office PowerPoint</Application>
  <PresentationFormat>Презентация на цял екран (4:3)</PresentationFormat>
  <Paragraphs>34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Заглавия на слайдовете</vt:lpstr>
      </vt:variant>
      <vt:variant>
        <vt:i4>14</vt:i4>
      </vt:variant>
    </vt:vector>
  </HeadingPairs>
  <TitlesOfParts>
    <vt:vector size="15" baseType="lpstr">
      <vt:lpstr>Office Theme</vt:lpstr>
      <vt:lpstr>Презентация на PowerPoint</vt:lpstr>
      <vt:lpstr>ва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Презентация на PowerPoint</vt:lpstr>
      <vt:lpstr>стади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Biserka Zaharieva Bordinyashka</cp:lastModifiedBy>
  <cp:revision>75</cp:revision>
  <dcterms:created xsi:type="dcterms:W3CDTF">2012-01-20T07:03:53Z</dcterms:created>
  <dcterms:modified xsi:type="dcterms:W3CDTF">2012-10-04T11:01:42Z</dcterms:modified>
</cp:coreProperties>
</file>